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79" r:id="rId4"/>
    <p:sldId id="286" r:id="rId5"/>
    <p:sldId id="284" r:id="rId6"/>
    <p:sldId id="332" r:id="rId7"/>
    <p:sldId id="328" r:id="rId8"/>
    <p:sldId id="342" r:id="rId9"/>
    <p:sldId id="334" r:id="rId10"/>
    <p:sldId id="335" r:id="rId11"/>
    <p:sldId id="329" r:id="rId12"/>
    <p:sldId id="330" r:id="rId13"/>
    <p:sldId id="343" r:id="rId14"/>
    <p:sldId id="331" r:id="rId15"/>
    <p:sldId id="265" r:id="rId16"/>
    <p:sldId id="261" r:id="rId17"/>
    <p:sldId id="344" r:id="rId1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나눔스퀘어 Bold" panose="020B0600000101010101" pitchFamily="50" charset="-127"/>
      <p:bold r:id="rId22"/>
    </p:embeddedFont>
    <p:embeddedFont>
      <p:font typeface="SpoqaHanSans-Regular" panose="020B0600000101010101" charset="-127"/>
      <p:regular r:id="rId23"/>
    </p:embeddedFont>
    <p:embeddedFont>
      <p:font typeface="나눔스퀘어 ExtraBold" panose="020B0600000101010101" pitchFamily="50" charset="-127"/>
      <p:bold r:id="rId24"/>
    </p:embeddedFont>
    <p:embeddedFont>
      <p:font typeface="Open Sans ExtraBold" panose="020B0600000101010101" charset="0"/>
      <p:bold r:id="rId25"/>
      <p:boldItalic r:id="rId26"/>
    </p:embeddedFont>
    <p:embeddedFont>
      <p:font typeface="Open Sans Light" panose="020B0600000101010101" charset="0"/>
      <p:regular r:id="rId27"/>
      <p:italic r:id="rId28"/>
    </p:embeddedFont>
    <p:embeddedFont>
      <p:font typeface="Open Sans SemiBold" panose="020B0600000101010101" charset="0"/>
      <p:bold r:id="rId29"/>
      <p:boldItalic r:id="rId30"/>
    </p:embeddedFont>
    <p:embeddedFont>
      <p:font typeface="SpoqaHanSans-Thin" panose="020B0600000101010101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CBD27"/>
    <a:srgbClr val="93D63A"/>
    <a:srgbClr val="0D0D0D"/>
    <a:srgbClr val="00683D"/>
    <a:srgbClr val="000000"/>
    <a:srgbClr val="6D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3772" autoAdjust="0"/>
  </p:normalViewPr>
  <p:slideViewPr>
    <p:cSldViewPr>
      <p:cViewPr>
        <p:scale>
          <a:sx n="100" d="100"/>
          <a:sy n="100" d="100"/>
        </p:scale>
        <p:origin x="437" y="2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EEC07-3434-488A-AD59-04E238A087FB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96410-3240-48CF-9066-A75169B2A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1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96410-3240-48CF-9066-A75169B2AD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9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5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15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01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27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58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83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09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10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07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91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577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5988C-701F-49F4-8044-235BB7D6729B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40B00-892D-4B44-8362-A39745C119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05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3.jpeg"/><Relationship Id="rId7" Type="http://schemas.openxmlformats.org/officeDocument/2006/relationships/image" Target="../media/image20.jp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0.png"/><Relationship Id="rId5" Type="http://schemas.openxmlformats.org/officeDocument/2006/relationships/image" Target="../media/image25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4.jpe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49" y="-18589"/>
            <a:ext cx="9180512" cy="51620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-18590"/>
            <a:ext cx="9144000" cy="5164038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24000" y="1841899"/>
            <a:ext cx="3074881" cy="1418627"/>
            <a:chOff x="324000" y="1999720"/>
            <a:chExt cx="3074881" cy="760811"/>
          </a:xfrm>
        </p:grpSpPr>
        <p:sp>
          <p:nvSpPr>
            <p:cNvPr id="4" name="TextBox 3"/>
            <p:cNvSpPr txBox="1"/>
            <p:nvPr/>
          </p:nvSpPr>
          <p:spPr>
            <a:xfrm>
              <a:off x="324000" y="1999720"/>
              <a:ext cx="3074881" cy="544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통번역 서비스</a:t>
              </a:r>
              <a:endParaRPr lang="en-US" altLang="ko-KR" sz="30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  <a:p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가칭 </a:t>
              </a:r>
              <a:r>
                <a:rPr lang="en-US" altLang="ko-KR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“</a:t>
              </a:r>
              <a:r>
                <a:rPr lang="en-US" altLang="ko-KR" sz="300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MAMAGO</a:t>
              </a:r>
              <a:r>
                <a:rPr lang="en-US" altLang="ko-KR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”</a:t>
              </a:r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 </a:t>
              </a:r>
              <a:endParaRPr lang="en-US" altLang="ko-KR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24000" y="2562458"/>
              <a:ext cx="1580946" cy="198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Team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. </a:t>
              </a:r>
              <a:r>
                <a:rPr lang="ko-KR" altLang="en-US" b="1" smtClean="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민없민</a:t>
              </a:r>
              <a:endParaRPr lang="ko-KR" altLang="en-US" b="1" dirty="0">
                <a:solidFill>
                  <a:srgbClr val="93D6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13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02609" y="411510"/>
            <a:ext cx="3338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rPr>
              <a:t>Blockchain model</a:t>
            </a:r>
            <a:endParaRPr lang="ko-KR" altLang="en-US" sz="3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952621" y="2211710"/>
            <a:ext cx="7257998" cy="2058035"/>
            <a:chOff x="952621" y="1923678"/>
            <a:chExt cx="7257998" cy="2058035"/>
          </a:xfrm>
        </p:grpSpPr>
        <p:grpSp>
          <p:nvGrpSpPr>
            <p:cNvPr id="31" name="그룹 30"/>
            <p:cNvGrpSpPr/>
            <p:nvPr/>
          </p:nvGrpSpPr>
          <p:grpSpPr>
            <a:xfrm>
              <a:off x="952621" y="2499742"/>
              <a:ext cx="7257998" cy="1481971"/>
              <a:chOff x="819660" y="1851670"/>
              <a:chExt cx="7257998" cy="1481971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3577096" y="1860194"/>
                <a:ext cx="1694695" cy="1473447"/>
                <a:chOff x="3577096" y="1860194"/>
                <a:chExt cx="1694695" cy="1473447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3577096" y="2355726"/>
                  <a:ext cx="1694695" cy="977915"/>
                  <a:chOff x="623690" y="2169157"/>
                  <a:chExt cx="1694695" cy="977915"/>
                </a:xfrm>
              </p:grpSpPr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229793" y="2169157"/>
                    <a:ext cx="51167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smtClean="0">
                        <a:solidFill>
                          <a:srgbClr val="7CBD27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ExtraBold" panose="020B0906030804020204" pitchFamily="34" charset="0"/>
                      </a:rPr>
                      <a:t>평점</a:t>
                    </a:r>
                    <a:endParaRPr lang="ko-KR" altLang="en-US" sz="1400" dirty="0">
                      <a:solidFill>
                        <a:srgbClr val="7CBD27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623690" y="2500741"/>
                    <a:ext cx="1694695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의뢰자들이 평가를 해준</a:t>
                    </a:r>
                    <a:endParaRPr lang="en-US" altLang="ko-KR" sz="1200" smtClean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평점을 사용횟수에 따라 </a:t>
                    </a:r>
                    <a:endParaRPr lang="en-US" altLang="ko-KR" sz="1200" smtClean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차등 평가해서 저장</a:t>
                    </a:r>
                    <a:endParaRPr lang="ko-KR" altLang="en-US" sz="1200" dirty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</p:txBody>
              </p:sp>
            </p:grpSp>
            <p:pic>
              <p:nvPicPr>
                <p:cNvPr id="47" name="Picture 3" descr="C:\Users\cyj\Desktop\우수활동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0037" y="1860194"/>
                  <a:ext cx="368809" cy="4060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" name="그룹 35"/>
              <p:cNvGrpSpPr/>
              <p:nvPr/>
            </p:nvGrpSpPr>
            <p:grpSpPr>
              <a:xfrm>
                <a:off x="6281975" y="1923678"/>
                <a:ext cx="1795683" cy="1225297"/>
                <a:chOff x="6007696" y="1923678"/>
                <a:chExt cx="1795683" cy="1225297"/>
              </a:xfrm>
            </p:grpSpPr>
            <p:grpSp>
              <p:nvGrpSpPr>
                <p:cNvPr id="42" name="그룹 41"/>
                <p:cNvGrpSpPr/>
                <p:nvPr/>
              </p:nvGrpSpPr>
              <p:grpSpPr>
                <a:xfrm>
                  <a:off x="6007696" y="2355726"/>
                  <a:ext cx="1795683" cy="793249"/>
                  <a:chOff x="447785" y="2169157"/>
                  <a:chExt cx="1795683" cy="793249"/>
                </a:xfrm>
              </p:grpSpPr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061732" y="2169157"/>
                    <a:ext cx="51167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smtClean="0">
                        <a:solidFill>
                          <a:srgbClr val="7CBD27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ExtraBold" panose="020B0906030804020204" pitchFamily="34" charset="0"/>
                      </a:rPr>
                      <a:t>거래</a:t>
                    </a:r>
                    <a:endParaRPr lang="ko-KR" altLang="en-US" sz="1400" dirty="0">
                      <a:solidFill>
                        <a:srgbClr val="7CBD27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47785" y="2500741"/>
                    <a:ext cx="179568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가상화폐를 이용한 거래를</a:t>
                    </a:r>
                    <a:endParaRPr lang="en-US" altLang="ko-KR" sz="1200" smtClean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이용할 수 있다</a:t>
                    </a:r>
                    <a:r>
                      <a:rPr lang="en-US" altLang="ko-KR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.</a:t>
                    </a:r>
                    <a:endParaRPr lang="ko-KR" altLang="en-US" sz="1200" dirty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</p:txBody>
              </p:sp>
            </p:grpSp>
            <p:pic>
              <p:nvPicPr>
                <p:cNvPr id="43" name="Picture 4" descr="C:\Users\cyj\Desktop\O2O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2365" y="1923678"/>
                  <a:ext cx="446341" cy="342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그룹 36"/>
              <p:cNvGrpSpPr/>
              <p:nvPr/>
            </p:nvGrpSpPr>
            <p:grpSpPr>
              <a:xfrm>
                <a:off x="819660" y="1851670"/>
                <a:ext cx="1338828" cy="1297305"/>
                <a:chOff x="1097654" y="1851670"/>
                <a:chExt cx="1338828" cy="1297305"/>
              </a:xfrm>
            </p:grpSpPr>
            <p:grpSp>
              <p:nvGrpSpPr>
                <p:cNvPr id="38" name="그룹 37"/>
                <p:cNvGrpSpPr/>
                <p:nvPr/>
              </p:nvGrpSpPr>
              <p:grpSpPr>
                <a:xfrm>
                  <a:off x="1097654" y="2355726"/>
                  <a:ext cx="1338828" cy="793249"/>
                  <a:chOff x="433270" y="2169157"/>
                  <a:chExt cx="1338828" cy="793249"/>
                </a:xfrm>
              </p:grpSpPr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845239" y="2169157"/>
                    <a:ext cx="5293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smtClean="0">
                        <a:solidFill>
                          <a:srgbClr val="7CBD27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ExtraBold" panose="020B0906030804020204" pitchFamily="34" charset="0"/>
                      </a:rPr>
                      <a:t>이력</a:t>
                    </a:r>
                    <a:endParaRPr lang="ko-KR" altLang="en-US" sz="1400" dirty="0">
                      <a:solidFill>
                        <a:srgbClr val="7CBD27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ExtraBold" panose="020B0906030804020204" pitchFamily="34" charset="0"/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33270" y="2500741"/>
                    <a:ext cx="133882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번역가들의 이력을</a:t>
                    </a:r>
                    <a:endParaRPr lang="en-US" altLang="ko-KR" sz="1200" smtClean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  <a:p>
                    <a:pPr algn="ctr"/>
                    <a:r>
                      <a:rPr lang="ko-KR" altLang="en-US" sz="12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Open Sans Light" panose="020B0306030504020204" pitchFamily="34" charset="0"/>
                      </a:rPr>
                      <a:t>저장</a:t>
                    </a:r>
                    <a:endParaRPr lang="ko-KR" altLang="en-US" sz="1200" dirty="0">
                      <a:solidFill>
                        <a:schemeClr val="bg1">
                          <a:lumMod val="85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Open Sans Light" panose="020B0306030504020204" pitchFamily="34" charset="0"/>
                    </a:endParaRPr>
                  </a:p>
                </p:txBody>
              </p:sp>
            </p:grpSp>
            <p:pic>
              <p:nvPicPr>
                <p:cNvPr id="39" name="Picture 5" descr="C:\Users\cyj\Desktop\구독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02377" y="1851670"/>
                  <a:ext cx="529377" cy="41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2" name="TextBox 31"/>
            <p:cNvSpPr txBox="1"/>
            <p:nvPr/>
          </p:nvSpPr>
          <p:spPr>
            <a:xfrm>
              <a:off x="1467182" y="1923678"/>
              <a:ext cx="309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7CBD2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1</a:t>
              </a:r>
              <a:endParaRPr lang="ko-KR" altLang="en-US" sz="1600" dirty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2553" y="1923678"/>
              <a:ext cx="3097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7CBD27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2</a:t>
              </a:r>
              <a:endParaRPr lang="ko-KR" altLang="en-US" sz="1600" dirty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157924" y="220883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3</a:t>
            </a:r>
            <a:endParaRPr lang="ko-KR" altLang="en-US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6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161" y="-236562"/>
            <a:ext cx="10416476" cy="555545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383207" y="1779662"/>
            <a:ext cx="2377575" cy="1037344"/>
            <a:chOff x="3288009" y="1898707"/>
            <a:chExt cx="2377575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3288009" y="2382053"/>
              <a:ext cx="23775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와이어 프레임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4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145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34" y="-9735"/>
            <a:ext cx="9374734" cy="544046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07766" y="1779662"/>
            <a:ext cx="928459" cy="1037344"/>
            <a:chOff x="4012568" y="1898707"/>
            <a:chExt cx="928459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4012568" y="2382053"/>
              <a:ext cx="9284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ERD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mtClean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5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1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34" y="-9735"/>
            <a:ext cx="9374734" cy="544046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1470"/>
            <a:ext cx="885698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30208" y="1779662"/>
            <a:ext cx="883576" cy="1037344"/>
            <a:chOff x="4035010" y="1898707"/>
            <a:chExt cx="883576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4035010" y="2382053"/>
              <a:ext cx="8835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시</a:t>
              </a:r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연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6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92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yj\Desktop\디스커션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9247"/>
            <a:ext cx="9144000" cy="60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064887" y="1779662"/>
            <a:ext cx="1027846" cy="1058054"/>
            <a:chOff x="3962891" y="1898707"/>
            <a:chExt cx="1027846" cy="1058054"/>
          </a:xfrm>
        </p:grpSpPr>
        <p:sp>
          <p:nvSpPr>
            <p:cNvPr id="9" name="TextBox 8"/>
            <p:cNvSpPr txBox="1"/>
            <p:nvPr/>
          </p:nvSpPr>
          <p:spPr>
            <a:xfrm>
              <a:off x="3962891" y="2402763"/>
              <a:ext cx="10278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smtClean="0">
                  <a:solidFill>
                    <a:schemeClr val="bg1"/>
                  </a:solidFill>
                  <a:latin typeface="Open Sans SemiBold" panose="020B0706030804020204" pitchFamily="34" charset="0"/>
                  <a:ea typeface="SpoqaHanSans-Thin" panose="020B0200000000000000" pitchFamily="50" charset="-127"/>
                  <a:cs typeface="Open Sans SemiBold" panose="020B0706030804020204" pitchFamily="34" charset="0"/>
                </a:rPr>
                <a:t>Q&amp;A</a:t>
              </a:r>
              <a:endParaRPr lang="ko-KR" altLang="en-US" sz="3000" dirty="0">
                <a:solidFill>
                  <a:schemeClr val="bg1"/>
                </a:solidFill>
                <a:latin typeface="Open Sans SemiBold" panose="020B0706030804020204" pitchFamily="34" charset="0"/>
                <a:ea typeface="SpoqaHanSans-Thin" panose="020B0200000000000000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7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4544719" y="3003798"/>
            <a:ext cx="54557" cy="1527744"/>
            <a:chOff x="1567677" y="1362857"/>
            <a:chExt cx="124000" cy="3472354"/>
          </a:xfrm>
        </p:grpSpPr>
        <p:cxnSp>
          <p:nvCxnSpPr>
            <p:cNvPr id="25" name="직선 연결선 24"/>
            <p:cNvCxnSpPr>
              <a:endCxn id="30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endCxn id="32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endCxn id="33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/>
            <p:cNvCxnSpPr>
              <a:endCxn id="19" idx="0"/>
            </p:cNvCxnSpPr>
            <p:nvPr/>
          </p:nvCxnSpPr>
          <p:spPr>
            <a:xfrm>
              <a:off x="1629667" y="3709389"/>
              <a:ext cx="2" cy="443779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1567677" y="415316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/>
            <p:cNvCxnSpPr>
              <a:endCxn id="21" idx="0"/>
            </p:cNvCxnSpPr>
            <p:nvPr/>
          </p:nvCxnSpPr>
          <p:spPr>
            <a:xfrm>
              <a:off x="1629667" y="4267452"/>
              <a:ext cx="2" cy="443779"/>
            </a:xfrm>
            <a:prstGeom prst="line">
              <a:avLst/>
            </a:prstGeom>
            <a:ln>
              <a:solidFill>
                <a:srgbClr val="93D6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1567677" y="4711231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60989"/>
              </p:ext>
            </p:extLst>
          </p:nvPr>
        </p:nvGraphicFramePr>
        <p:xfrm>
          <a:off x="251520" y="1203598"/>
          <a:ext cx="8712968" cy="32054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89121">
                  <a:extLst>
                    <a:ext uri="{9D8B030D-6E8A-4147-A177-3AD203B41FA5}">
                      <a16:colId xmlns:a16="http://schemas.microsoft.com/office/drawing/2014/main" val="1982959126"/>
                    </a:ext>
                  </a:extLst>
                </a:gridCol>
                <a:gridCol w="1089121">
                  <a:extLst>
                    <a:ext uri="{9D8B030D-6E8A-4147-A177-3AD203B41FA5}">
                      <a16:colId xmlns:a16="http://schemas.microsoft.com/office/drawing/2014/main" val="3583430290"/>
                    </a:ext>
                  </a:extLst>
                </a:gridCol>
                <a:gridCol w="1089121">
                  <a:extLst>
                    <a:ext uri="{9D8B030D-6E8A-4147-A177-3AD203B41FA5}">
                      <a16:colId xmlns:a16="http://schemas.microsoft.com/office/drawing/2014/main" val="647488757"/>
                    </a:ext>
                  </a:extLst>
                </a:gridCol>
                <a:gridCol w="1089121">
                  <a:extLst>
                    <a:ext uri="{9D8B030D-6E8A-4147-A177-3AD203B41FA5}">
                      <a16:colId xmlns:a16="http://schemas.microsoft.com/office/drawing/2014/main" val="4198784590"/>
                    </a:ext>
                  </a:extLst>
                </a:gridCol>
                <a:gridCol w="1089121">
                  <a:extLst>
                    <a:ext uri="{9D8B030D-6E8A-4147-A177-3AD203B41FA5}">
                      <a16:colId xmlns:a16="http://schemas.microsoft.com/office/drawing/2014/main" val="2148422354"/>
                    </a:ext>
                  </a:extLst>
                </a:gridCol>
                <a:gridCol w="1089121">
                  <a:extLst>
                    <a:ext uri="{9D8B030D-6E8A-4147-A177-3AD203B41FA5}">
                      <a16:colId xmlns:a16="http://schemas.microsoft.com/office/drawing/2014/main" val="3848025692"/>
                    </a:ext>
                  </a:extLst>
                </a:gridCol>
                <a:gridCol w="1089121">
                  <a:extLst>
                    <a:ext uri="{9D8B030D-6E8A-4147-A177-3AD203B41FA5}">
                      <a16:colId xmlns:a16="http://schemas.microsoft.com/office/drawing/2014/main" val="216039312"/>
                    </a:ext>
                  </a:extLst>
                </a:gridCol>
                <a:gridCol w="1089121">
                  <a:extLst>
                    <a:ext uri="{9D8B030D-6E8A-4147-A177-3AD203B41FA5}">
                      <a16:colId xmlns:a16="http://schemas.microsoft.com/office/drawing/2014/main" val="3410637499"/>
                    </a:ext>
                  </a:extLst>
                </a:gridCol>
              </a:tblGrid>
              <a:tr h="1390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1</a:t>
                      </a:r>
                      <a:r>
                        <a:rPr lang="ko-KR" altLang="en-US" smtClean="0"/>
                        <a:t>주차</a:t>
                      </a:r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2</a:t>
                      </a:r>
                      <a:r>
                        <a:rPr lang="ko-KR" altLang="en-US" smtClean="0"/>
                        <a:t>주차</a:t>
                      </a:r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3</a:t>
                      </a:r>
                      <a:r>
                        <a:rPr lang="ko-KR" altLang="en-US" smtClean="0"/>
                        <a:t>주차</a:t>
                      </a:r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4</a:t>
                      </a:r>
                      <a:r>
                        <a:rPr lang="ko-KR" altLang="en-US" smtClean="0"/>
                        <a:t>주차</a:t>
                      </a:r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5</a:t>
                      </a:r>
                      <a:r>
                        <a:rPr lang="ko-KR" altLang="en-US" smtClean="0"/>
                        <a:t>주차</a:t>
                      </a:r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6</a:t>
                      </a:r>
                      <a:r>
                        <a:rPr lang="ko-KR" altLang="en-US" smtClean="0"/>
                        <a:t>주차</a:t>
                      </a:r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7</a:t>
                      </a:r>
                      <a:r>
                        <a:rPr lang="ko-KR" altLang="en-US" smtClean="0"/>
                        <a:t>주차</a:t>
                      </a:r>
                      <a:endParaRPr lang="ko-KR" alt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3406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개인과제</a:t>
                      </a:r>
                      <a:r>
                        <a:rPr lang="en-US" altLang="ko-KR" sz="1100" smtClean="0"/>
                        <a:t>(subPJT1)</a:t>
                      </a:r>
                      <a:endParaRPr lang="ko-KR" altLang="en-US" sz="11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28582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Mongodb, node.js </a:t>
                      </a:r>
                      <a:r>
                        <a:rPr lang="ko-KR" altLang="en-US" sz="1100" smtClean="0"/>
                        <a:t>및 백엔드 요소학습</a:t>
                      </a:r>
                      <a:endParaRPr lang="ko-KR" altLang="en-US" sz="11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4057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Typescript </a:t>
                      </a:r>
                      <a:r>
                        <a:rPr lang="ko-KR" altLang="en-US" sz="1100" smtClean="0"/>
                        <a:t>및 </a:t>
                      </a:r>
                      <a:r>
                        <a:rPr lang="en-US" altLang="ko-KR" sz="1100" smtClean="0"/>
                        <a:t>scss </a:t>
                      </a:r>
                      <a:r>
                        <a:rPr lang="ko-KR" altLang="en-US" sz="1100" smtClean="0"/>
                        <a:t>프론트엔드 요소 학습</a:t>
                      </a:r>
                      <a:endParaRPr lang="ko-KR" altLang="en-US" sz="11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5954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프론트</a:t>
                      </a:r>
                      <a:r>
                        <a:rPr lang="en-US" altLang="ko-KR" sz="1100" smtClean="0"/>
                        <a:t>,</a:t>
                      </a:r>
                      <a:r>
                        <a:rPr lang="en-US" altLang="ko-KR" sz="1100" baseline="0" smtClean="0"/>
                        <a:t> </a:t>
                      </a:r>
                      <a:r>
                        <a:rPr lang="ko-KR" altLang="en-US" sz="1100" smtClean="0"/>
                        <a:t>서버 연동 및 배포</a:t>
                      </a:r>
                      <a:endParaRPr lang="ko-KR" altLang="en-US" sz="11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225969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블록체인 연동</a:t>
                      </a:r>
                      <a:endParaRPr lang="ko-KR" altLang="en-US" sz="11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3252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Ucc</a:t>
                      </a:r>
                      <a:r>
                        <a:rPr lang="ko-KR" altLang="en-US" sz="1100" smtClean="0"/>
                        <a:t>제작 및 </a:t>
                      </a:r>
                      <a:r>
                        <a:rPr lang="en-US" altLang="ko-KR" sz="1100" smtClean="0"/>
                        <a:t>QA</a:t>
                      </a:r>
                      <a:endParaRPr lang="ko-KR" altLang="en-US" sz="11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 anchorCtr="1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394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00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508"/>
            <a:ext cx="9144000" cy="543755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688983" y="915566"/>
            <a:ext cx="5549757" cy="3074858"/>
            <a:chOff x="1331640" y="1275606"/>
            <a:chExt cx="5549757" cy="3074858"/>
          </a:xfrm>
        </p:grpSpPr>
        <p:grpSp>
          <p:nvGrpSpPr>
            <p:cNvPr id="34" name="그룹 33"/>
            <p:cNvGrpSpPr/>
            <p:nvPr/>
          </p:nvGrpSpPr>
          <p:grpSpPr>
            <a:xfrm>
              <a:off x="4466654" y="1275606"/>
              <a:ext cx="2414743" cy="3074858"/>
              <a:chOff x="1567695" y="1255571"/>
              <a:chExt cx="2414743" cy="3074858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1835696" y="1255571"/>
                <a:ext cx="2146742" cy="3074858"/>
                <a:chOff x="1784400" y="1255571"/>
                <a:chExt cx="2146742" cy="307485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1784400" y="1255571"/>
                  <a:ext cx="95731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팀원소개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784400" y="1813632"/>
                  <a:ext cx="214674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사용도구 및 프레임워크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784400" y="2371694"/>
                  <a:ext cx="135165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프로젝트 소개</a:t>
                  </a:r>
                  <a:endParaRPr lang="en-US" altLang="ko-KR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784400" y="3487819"/>
                  <a:ext cx="5966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ERD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784400" y="2929756"/>
                  <a:ext cx="13003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와이어프레임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BF4758-FAB3-4C5E-B771-E56B258291F4}"/>
                    </a:ext>
                  </a:extLst>
                </p:cNvPr>
                <p:cNvSpPr txBox="1"/>
                <p:nvPr/>
              </p:nvSpPr>
              <p:spPr>
                <a:xfrm>
                  <a:off x="1784400" y="3991875"/>
                  <a:ext cx="5629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smtClean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Open Sans SemiBold" panose="020B0706030804020204" pitchFamily="34" charset="0"/>
                    </a:rPr>
                    <a:t>시연</a:t>
                  </a:r>
                  <a:endParaRPr lang="ko-KR" altLang="en-US" sz="16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Open Sans SemiBold" panose="020B0706030804020204" pitchFamily="34" charset="0"/>
                  </a:endParaRPr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1567695" y="1362857"/>
                <a:ext cx="123985" cy="2923989"/>
                <a:chOff x="1567695" y="1362857"/>
                <a:chExt cx="123985" cy="2923989"/>
              </a:xfrm>
            </p:grpSpPr>
            <p:sp>
              <p:nvSpPr>
                <p:cNvPr id="4" name="타원 3"/>
                <p:cNvSpPr/>
                <p:nvPr/>
              </p:nvSpPr>
              <p:spPr>
                <a:xfrm>
                  <a:off x="1567699" y="1362857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1567698" y="1920919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567697" y="2478981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567696" y="3037043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1567695" y="3595105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5" name="직선 연결선 24"/>
                <p:cNvCxnSpPr>
                  <a:stCxn id="4" idx="4"/>
                  <a:endCxn id="19" idx="0"/>
                </p:cNvCxnSpPr>
                <p:nvPr/>
              </p:nvCxnSpPr>
              <p:spPr>
                <a:xfrm flipH="1">
                  <a:off x="1629689" y="1486838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/>
                <p:cNvCxnSpPr/>
                <p:nvPr/>
              </p:nvCxnSpPr>
              <p:spPr>
                <a:xfrm flipH="1">
                  <a:off x="1629871" y="2044900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 flipH="1">
                  <a:off x="1630235" y="2602962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/>
                <p:cNvCxnSpPr/>
                <p:nvPr/>
              </p:nvCxnSpPr>
              <p:spPr>
                <a:xfrm flipH="1">
                  <a:off x="1629684" y="3151326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3ED030C-C284-4208-98B8-DD1BEA022582}"/>
                    </a:ext>
                  </a:extLst>
                </p:cNvPr>
                <p:cNvSpPr/>
                <p:nvPr/>
              </p:nvSpPr>
              <p:spPr>
                <a:xfrm>
                  <a:off x="1567695" y="4162865"/>
                  <a:ext cx="123981" cy="1239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A5773190-ED58-450C-A40A-949AFC199BBB}"/>
                    </a:ext>
                  </a:extLst>
                </p:cNvPr>
                <p:cNvCxnSpPr/>
                <p:nvPr/>
              </p:nvCxnSpPr>
              <p:spPr>
                <a:xfrm flipH="1">
                  <a:off x="1629684" y="3719086"/>
                  <a:ext cx="1" cy="43408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TextBox 36"/>
            <p:cNvSpPr txBox="1"/>
            <p:nvPr/>
          </p:nvSpPr>
          <p:spPr>
            <a:xfrm>
              <a:off x="1331640" y="2284008"/>
              <a:ext cx="186140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7CBD27"/>
                  </a:solidFill>
                  <a:latin typeface="Open Sans SemiBold" panose="020B0706030804020204" pitchFamily="34" charset="0"/>
                  <a:ea typeface="SpoqaHanSans-Thin" panose="020B0200000000000000" pitchFamily="50" charset="-127"/>
                  <a:cs typeface="Open Sans SemiBold" panose="020B0706030804020204" pitchFamily="34" charset="0"/>
                </a:rPr>
                <a:t>Contents</a:t>
              </a:r>
              <a:endParaRPr lang="ko-KR" altLang="en-US" sz="3000" dirty="0">
                <a:solidFill>
                  <a:srgbClr val="7CBD27"/>
                </a:solidFill>
                <a:latin typeface="Open Sans SemiBold" panose="020B0706030804020204" pitchFamily="34" charset="0"/>
                <a:ea typeface="SpoqaHanSans-Thin" panose="020B0200000000000000" pitchFamily="50" charset="-127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84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5" y="-45381"/>
            <a:ext cx="9482185" cy="5545798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755914" y="1779662"/>
            <a:ext cx="1632178" cy="1058054"/>
            <a:chOff x="3660716" y="1898707"/>
            <a:chExt cx="1632178" cy="1058054"/>
          </a:xfrm>
        </p:grpSpPr>
        <p:sp>
          <p:nvSpPr>
            <p:cNvPr id="9" name="TextBox 8"/>
            <p:cNvSpPr txBox="1"/>
            <p:nvPr/>
          </p:nvSpPr>
          <p:spPr>
            <a:xfrm>
              <a:off x="3660716" y="2402763"/>
              <a:ext cx="16321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Open Sans SemiBold" panose="020B0706030804020204" pitchFamily="34" charset="0"/>
                </a:rPr>
                <a:t>팀원소개</a:t>
              </a:r>
              <a:endPara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1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8" name="직선 연결선 27"/>
            <p:cNvCxnSpPr>
              <a:endCxn id="33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endCxn id="35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endCxn id="36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7" name="직선 연결선 36"/>
            <p:cNvCxnSpPr>
              <a:endCxn id="38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10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65" y="-45381"/>
            <a:ext cx="9482185" cy="5545798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218" y="0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770897" y="1404967"/>
            <a:ext cx="1080120" cy="108012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291118" y="1411403"/>
            <a:ext cx="1080120" cy="108012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4032159" y="1404967"/>
            <a:ext cx="1080120" cy="108012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662790" y="1422082"/>
            <a:ext cx="1080120" cy="108012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850369" y="267494"/>
            <a:ext cx="3443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smtClean="0">
                <a:solidFill>
                  <a:schemeClr val="tx2">
                    <a:lumMod val="60000"/>
                    <a:lumOff val="4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 SemiBold" panose="020B0706030804020204" pitchFamily="34" charset="0"/>
              </a:rPr>
              <a:t>MAMAGO Team</a:t>
            </a:r>
            <a:endParaRPr lang="ko-KR" altLang="en-US" sz="3600" b="1"/>
          </a:p>
        </p:txBody>
      </p:sp>
      <p:sp>
        <p:nvSpPr>
          <p:cNvPr id="5" name="TextBox 4"/>
          <p:cNvSpPr txBox="1"/>
          <p:nvPr/>
        </p:nvSpPr>
        <p:spPr>
          <a:xfrm>
            <a:off x="939701" y="280867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/>
              <a:t>김지훈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59922" y="280998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 smtClean="0"/>
              <a:t>임도희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200963" y="2806952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/>
              <a:t>정용원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831594" y="280606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/>
              <a:t>김용욱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70332" y="280606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ko-KR" altLang="en-US"/>
              <a:t>이다인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9701" y="3653762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ko-KR" altLang="en-US" smtClean="0"/>
              <a:t>팀장</a:t>
            </a:r>
            <a:endParaRPr lang="en-US" altLang="ko-KR"/>
          </a:p>
        </p:txBody>
      </p:sp>
      <p:sp>
        <p:nvSpPr>
          <p:cNvPr id="53" name="TextBox 52"/>
          <p:cNvSpPr txBox="1"/>
          <p:nvPr/>
        </p:nvSpPr>
        <p:spPr>
          <a:xfrm>
            <a:off x="2401528" y="3286157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FE</a:t>
            </a:r>
            <a:endParaRPr lang="en-US" altLang="ko-KR"/>
          </a:p>
        </p:txBody>
      </p:sp>
      <p:sp>
        <p:nvSpPr>
          <p:cNvPr id="54" name="TextBox 53"/>
          <p:cNvSpPr txBox="1"/>
          <p:nvPr/>
        </p:nvSpPr>
        <p:spPr>
          <a:xfrm>
            <a:off x="4032159" y="3286156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BE</a:t>
            </a:r>
            <a:endParaRPr lang="en-US" altLang="ko-KR"/>
          </a:p>
        </p:txBody>
      </p:sp>
      <p:sp>
        <p:nvSpPr>
          <p:cNvPr id="55" name="TextBox 54"/>
          <p:cNvSpPr txBox="1"/>
          <p:nvPr/>
        </p:nvSpPr>
        <p:spPr>
          <a:xfrm>
            <a:off x="5662790" y="3286155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BE</a:t>
            </a:r>
            <a:endParaRPr lang="en-US" altLang="ko-KR"/>
          </a:p>
        </p:txBody>
      </p:sp>
      <p:sp>
        <p:nvSpPr>
          <p:cNvPr id="56" name="TextBox 55"/>
          <p:cNvSpPr txBox="1"/>
          <p:nvPr/>
        </p:nvSpPr>
        <p:spPr>
          <a:xfrm>
            <a:off x="7297273" y="3286154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FE</a:t>
            </a:r>
            <a:endParaRPr lang="en-US" altLang="ko-KR"/>
          </a:p>
        </p:txBody>
      </p:sp>
      <p:sp>
        <p:nvSpPr>
          <p:cNvPr id="20" name="TextBox 19"/>
          <p:cNvSpPr txBox="1"/>
          <p:nvPr/>
        </p:nvSpPr>
        <p:spPr>
          <a:xfrm>
            <a:off x="939701" y="3286154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/>
              <a:t>- </a:t>
            </a:r>
            <a:r>
              <a:rPr lang="en-US" altLang="ko-KR" smtClean="0"/>
              <a:t>FE</a:t>
            </a:r>
            <a:endParaRPr lang="en-US" altLang="ko-KR"/>
          </a:p>
        </p:txBody>
      </p:sp>
      <p:sp>
        <p:nvSpPr>
          <p:cNvPr id="21" name="TextBox 20"/>
          <p:cNvSpPr txBox="1"/>
          <p:nvPr/>
        </p:nvSpPr>
        <p:spPr>
          <a:xfrm>
            <a:off x="7285411" y="3653762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 smtClean="0"/>
              <a:t>- UCC </a:t>
            </a:r>
            <a:r>
              <a:rPr lang="ko-KR" altLang="en-US" smtClean="0"/>
              <a:t>제작</a:t>
            </a:r>
            <a:endParaRPr lang="en-US" altLang="ko-KR"/>
          </a:p>
        </p:txBody>
      </p:sp>
      <p:sp>
        <p:nvSpPr>
          <p:cNvPr id="22" name="TextBox 21"/>
          <p:cNvSpPr txBox="1"/>
          <p:nvPr/>
        </p:nvSpPr>
        <p:spPr>
          <a:xfrm>
            <a:off x="4032159" y="3645804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 smtClean="0"/>
              <a:t>- QA</a:t>
            </a:r>
            <a:endParaRPr lang="en-US" altLang="ko-KR"/>
          </a:p>
        </p:txBody>
      </p:sp>
      <p:sp>
        <p:nvSpPr>
          <p:cNvPr id="23" name="TextBox 22"/>
          <p:cNvSpPr txBox="1"/>
          <p:nvPr/>
        </p:nvSpPr>
        <p:spPr>
          <a:xfrm>
            <a:off x="5660487" y="3648995"/>
            <a:ext cx="1517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 smtClean="0"/>
              <a:t>- Tech Leader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2396189" y="3642945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 SemiBold" panose="020B0706030804020204" pitchFamily="34" charset="0"/>
              </a:defRPr>
            </a:lvl1pPr>
          </a:lstStyle>
          <a:p>
            <a:r>
              <a:rPr lang="en-US" altLang="ko-KR" smtClean="0"/>
              <a:t>- </a:t>
            </a:r>
            <a:r>
              <a:rPr lang="ko-KR" altLang="en-US" smtClean="0"/>
              <a:t>기획</a:t>
            </a:r>
            <a:endParaRPr lang="en-US" altLang="ko-KR"/>
          </a:p>
        </p:txBody>
      </p:sp>
      <p:sp>
        <p:nvSpPr>
          <p:cNvPr id="25" name="타원 24"/>
          <p:cNvSpPr/>
          <p:nvPr/>
        </p:nvSpPr>
        <p:spPr>
          <a:xfrm>
            <a:off x="2396189" y="1404967"/>
            <a:ext cx="1080120" cy="108012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7CB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288" y="-519365"/>
            <a:ext cx="10009112" cy="66727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636206" y="1779662"/>
            <a:ext cx="3871573" cy="1037344"/>
            <a:chOff x="2541008" y="1898707"/>
            <a:chExt cx="3871573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2541008" y="2382053"/>
              <a:ext cx="38715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개발도구 및 프레임워크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2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34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288" y="-519365"/>
            <a:ext cx="10009112" cy="66727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51520" y="123478"/>
            <a:ext cx="8640960" cy="45365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84" y="2688971"/>
            <a:ext cx="1891170" cy="189117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83568" y="1679095"/>
            <a:ext cx="7610946" cy="2807133"/>
            <a:chOff x="816568" y="1440806"/>
            <a:chExt cx="7610946" cy="2807133"/>
          </a:xfrm>
        </p:grpSpPr>
        <p:grpSp>
          <p:nvGrpSpPr>
            <p:cNvPr id="48" name="그룹 47"/>
            <p:cNvGrpSpPr/>
            <p:nvPr/>
          </p:nvGrpSpPr>
          <p:grpSpPr>
            <a:xfrm>
              <a:off x="1204267" y="1583453"/>
              <a:ext cx="1719876" cy="1137643"/>
              <a:chOff x="4460819" y="3859929"/>
              <a:chExt cx="1719876" cy="1137643"/>
            </a:xfrm>
          </p:grpSpPr>
          <p:pic>
            <p:nvPicPr>
              <p:cNvPr id="2052" name="Picture 4" descr="GitHub - ethereum/web3.js: Ethereum JavaScript API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8891" y="3859929"/>
                <a:ext cx="1071804" cy="1131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Solidity Logo Vector (.SVG + .PNG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77" r="29545"/>
              <a:stretch/>
            </p:blipFill>
            <p:spPr bwMode="auto">
              <a:xfrm>
                <a:off x="4460819" y="3859930"/>
                <a:ext cx="648072" cy="11376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https://grm-project-template-bucket.s3.ap-northeast-2.amazonaws.com/lesson/les_lrcKl_1533200827869/786d30e016fad2cb7dc2c76af86d55f6afd277dd5a8a80dd17b13332bfe0131f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083" y="3145346"/>
              <a:ext cx="1776735" cy="978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Controlling a BeagleBone Black from a Remote Device using Socket.I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326" y="1440806"/>
              <a:ext cx="2232248" cy="1047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Sass - 1200x648 PNG Download - PNGkit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8" t="5721" r="11034" b="5531"/>
            <a:stretch/>
          </p:blipFill>
          <p:spPr bwMode="auto">
            <a:xfrm>
              <a:off x="8054541" y="3428342"/>
              <a:ext cx="372973" cy="348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타입스크립트 - 위키백과, 우리 모두의 백과사전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8465" y="3253885"/>
              <a:ext cx="372973" cy="3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타입스크립트 - 위키백과, 우리 모두의 백과사전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541" y="2931790"/>
              <a:ext cx="372973" cy="38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 flipH="1" flipV="1">
              <a:off x="6180695" y="2024464"/>
              <a:ext cx="765783" cy="550120"/>
            </a:xfrm>
            <a:prstGeom prst="straightConnector1">
              <a:avLst/>
            </a:prstGeom>
            <a:ln w="38100">
              <a:solidFill>
                <a:srgbClr val="7CBD2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6124862" y="2212618"/>
              <a:ext cx="734154" cy="511413"/>
            </a:xfrm>
            <a:prstGeom prst="straightConnector1">
              <a:avLst/>
            </a:prstGeom>
            <a:ln w="38100">
              <a:solidFill>
                <a:srgbClr val="7CBD2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 flipH="1" flipV="1">
              <a:off x="5897106" y="3473335"/>
              <a:ext cx="951272" cy="19536"/>
            </a:xfrm>
            <a:prstGeom prst="straightConnector1">
              <a:avLst/>
            </a:prstGeom>
            <a:ln w="38100">
              <a:solidFill>
                <a:srgbClr val="7CBD2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5940152" y="3711436"/>
              <a:ext cx="918864" cy="0"/>
            </a:xfrm>
            <a:prstGeom prst="straightConnector1">
              <a:avLst/>
            </a:prstGeom>
            <a:ln w="38100">
              <a:solidFill>
                <a:srgbClr val="7CBD2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45" name="그룹 44"/>
            <p:cNvGrpSpPr/>
            <p:nvPr/>
          </p:nvGrpSpPr>
          <p:grpSpPr>
            <a:xfrm>
              <a:off x="4504064" y="2612471"/>
              <a:ext cx="180831" cy="380670"/>
              <a:chOff x="4355976" y="1655354"/>
              <a:chExt cx="180831" cy="380670"/>
            </a:xfrm>
          </p:grpSpPr>
          <p:cxnSp>
            <p:nvCxnSpPr>
              <p:cNvPr id="49" name="직선 화살표 연결선 48"/>
              <p:cNvCxnSpPr/>
              <p:nvPr/>
            </p:nvCxnSpPr>
            <p:spPr>
              <a:xfrm flipV="1">
                <a:off x="4355976" y="1655354"/>
                <a:ext cx="0" cy="351067"/>
              </a:xfrm>
              <a:prstGeom prst="straightConnector1">
                <a:avLst/>
              </a:prstGeom>
              <a:ln w="38100">
                <a:solidFill>
                  <a:srgbClr val="7CBD27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/>
              <p:cNvCxnSpPr/>
              <p:nvPr/>
            </p:nvCxnSpPr>
            <p:spPr>
              <a:xfrm>
                <a:off x="4536807" y="1655354"/>
                <a:ext cx="0" cy="380670"/>
              </a:xfrm>
              <a:prstGeom prst="straightConnector1">
                <a:avLst/>
              </a:prstGeom>
              <a:ln w="38100">
                <a:solidFill>
                  <a:srgbClr val="7CBD27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55" name="직선 화살표 연결선 54"/>
            <p:cNvCxnSpPr/>
            <p:nvPr/>
          </p:nvCxnSpPr>
          <p:spPr>
            <a:xfrm flipH="1" flipV="1">
              <a:off x="2339297" y="3492871"/>
              <a:ext cx="951272" cy="19536"/>
            </a:xfrm>
            <a:prstGeom prst="straightConnector1">
              <a:avLst/>
            </a:prstGeom>
            <a:ln w="38100">
              <a:solidFill>
                <a:srgbClr val="7CBD2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/>
            <p:nvPr/>
          </p:nvCxnSpPr>
          <p:spPr>
            <a:xfrm>
              <a:off x="2382343" y="3730972"/>
              <a:ext cx="918864" cy="0"/>
            </a:xfrm>
            <a:prstGeom prst="straightConnector1">
              <a:avLst/>
            </a:prstGeom>
            <a:ln w="38100">
              <a:solidFill>
                <a:srgbClr val="7CBD27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68" y="3021172"/>
              <a:ext cx="1037150" cy="122676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65424"/>
            <a:ext cx="775345" cy="12642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36" y="422443"/>
            <a:ext cx="1039357" cy="80925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H="1">
            <a:off x="431903" y="915566"/>
            <a:ext cx="2736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991862" y="915566"/>
            <a:ext cx="27363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444684" y="913027"/>
            <a:ext cx="0" cy="36645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8717096" y="908160"/>
            <a:ext cx="0" cy="36605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433254" y="4568711"/>
            <a:ext cx="82949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383206" y="1779662"/>
            <a:ext cx="2377575" cy="1037344"/>
            <a:chOff x="3288008" y="1898707"/>
            <a:chExt cx="2377575" cy="1037344"/>
          </a:xfrm>
        </p:grpSpPr>
        <p:sp>
          <p:nvSpPr>
            <p:cNvPr id="9" name="TextBox 8"/>
            <p:cNvSpPr txBox="1"/>
            <p:nvPr/>
          </p:nvSpPr>
          <p:spPr>
            <a:xfrm>
              <a:off x="3288008" y="2382053"/>
              <a:ext cx="23775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SemiBold" panose="020B0706030804020204" pitchFamily="34" charset="0"/>
                </a:rPr>
                <a:t>프로젝트 소개</a:t>
              </a:r>
              <a:endPara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296780" y="1898707"/>
              <a:ext cx="360040" cy="400110"/>
              <a:chOff x="4296780" y="1898707"/>
              <a:chExt cx="360040" cy="40011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296780" y="1898707"/>
                <a:ext cx="360040" cy="360040"/>
              </a:xfrm>
              <a:prstGeom prst="rect">
                <a:avLst/>
              </a:prstGeom>
              <a:solidFill>
                <a:srgbClr val="7CB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09927" y="1898707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  <a:cs typeface="Open Sans Light" panose="020B0306030504020204" pitchFamily="34" charset="0"/>
                  </a:rPr>
                  <a:t>3</a:t>
                </a:r>
                <a:endParaRPr lang="ko-KR" altLang="en-US" sz="2000" dirty="0">
                  <a:solidFill>
                    <a:schemeClr val="bg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4544719" y="3003798"/>
            <a:ext cx="54557" cy="1287906"/>
            <a:chOff x="1567677" y="1362857"/>
            <a:chExt cx="124000" cy="2927235"/>
          </a:xfrm>
        </p:grpSpPr>
        <p:cxnSp>
          <p:nvCxnSpPr>
            <p:cNvPr id="22" name="직선 연결선 21"/>
            <p:cNvCxnSpPr>
              <a:endCxn id="18" idx="0"/>
            </p:cNvCxnSpPr>
            <p:nvPr/>
          </p:nvCxnSpPr>
          <p:spPr>
            <a:xfrm>
              <a:off x="1629674" y="1486837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629685" y="2063670"/>
              <a:ext cx="0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endCxn id="20" idx="0"/>
            </p:cNvCxnSpPr>
            <p:nvPr/>
          </p:nvCxnSpPr>
          <p:spPr>
            <a:xfrm>
              <a:off x="1629671" y="2602962"/>
              <a:ext cx="2" cy="4340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endCxn id="21" idx="0"/>
            </p:cNvCxnSpPr>
            <p:nvPr/>
          </p:nvCxnSpPr>
          <p:spPr>
            <a:xfrm>
              <a:off x="1629667" y="3151327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>
              <a:off x="1567697" y="1362857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567684" y="1920918"/>
              <a:ext cx="123982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1567695" y="2478981"/>
              <a:ext cx="123980" cy="123980"/>
            </a:xfrm>
            <a:prstGeom prst="ellipse">
              <a:avLst/>
            </a:prstGeom>
            <a:solidFill>
              <a:srgbClr val="93D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567682" y="303704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567677" y="3595106"/>
              <a:ext cx="123981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>
              <a:endCxn id="27" idx="0"/>
            </p:cNvCxnSpPr>
            <p:nvPr/>
          </p:nvCxnSpPr>
          <p:spPr>
            <a:xfrm>
              <a:off x="1629667" y="3722333"/>
              <a:ext cx="2" cy="4437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/>
            <p:cNvSpPr/>
            <p:nvPr/>
          </p:nvSpPr>
          <p:spPr>
            <a:xfrm>
              <a:off x="1567677" y="4166112"/>
              <a:ext cx="123982" cy="1239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62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03208" y="1444849"/>
            <a:ext cx="153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통역서비스 제공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2251" y="2063919"/>
            <a:ext cx="4685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“</a:t>
            </a:r>
            <a:r>
              <a:rPr lang="ko-KR" altLang="en-US" sz="160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언택트 시대에 걸맞는 통역서비스를 제공하겠습니다</a:t>
            </a:r>
            <a:r>
              <a:rPr lang="en-US" altLang="ko-KR" sz="160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.”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89491" y="2724868"/>
            <a:ext cx="336502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사이트의 주요기능 </a:t>
            </a:r>
            <a:endParaRPr lang="en-US" altLang="ko-KR" sz="160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자체 </a:t>
            </a:r>
            <a:r>
              <a:rPr lang="ko-KR" altLang="en-US" sz="1600" smtClean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화상회의 플랫폼</a:t>
            </a:r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r>
              <a:rPr lang="ko-KR" altLang="en-US" sz="1600" dirty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 </a:t>
            </a:r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블록체인을 이용한</a:t>
            </a:r>
            <a:r>
              <a:rPr lang="ko-KR" altLang="en-US" sz="1600" smtClean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 통역가 신뢰도 파악</a:t>
            </a:r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endParaRPr lang="en-US" altLang="ko-KR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블록체인을 이용한</a:t>
            </a:r>
            <a:r>
              <a:rPr lang="ko-KR" altLang="en-US" sz="1600" smtClean="0">
                <a:solidFill>
                  <a:srgbClr val="7CBD2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 전자상거래</a:t>
            </a:r>
            <a:endParaRPr lang="ko-KR" altLang="en-US" sz="1600" dirty="0">
              <a:solidFill>
                <a:srgbClr val="7CBD2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ExtraBold" panose="020B090603080402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614981" y="2116118"/>
            <a:ext cx="3976855" cy="337592"/>
            <a:chOff x="2513212" y="1995686"/>
            <a:chExt cx="3976855" cy="337592"/>
          </a:xfrm>
        </p:grpSpPr>
        <p:pic>
          <p:nvPicPr>
            <p:cNvPr id="4098" name="Picture 2" descr="C:\Users\cyj\Desktop\플랫폼-존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212" y="1995686"/>
              <a:ext cx="230116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cyj\Desktop\플랫폼-존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9855" y="1995686"/>
              <a:ext cx="230116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C:\Users\cyj\Desktop\플랫폼-존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769" y="1995686"/>
              <a:ext cx="230116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C:\Users\cyj\Desktop\플랫폼-존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7683" y="1995686"/>
              <a:ext cx="230116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cyj\Desktop\플랫폼존재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498" y="1995686"/>
              <a:ext cx="405744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C:\Users\cyj\Desktop\플랫폼존재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323" y="1995686"/>
              <a:ext cx="405744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" descr="C:\Users\cyj\Desktop\플랫폼존재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412" y="1995686"/>
              <a:ext cx="405744" cy="337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311539" y="267494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SemiBold" panose="020B0706030804020204" pitchFamily="34" charset="0"/>
              </a:rPr>
              <a:t>Market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5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35" y="2560532"/>
            <a:ext cx="4575965" cy="25829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141"/>
            <a:ext cx="4568035" cy="25773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35" y="0"/>
            <a:ext cx="4575965" cy="2571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25717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572000" y="-5609"/>
            <a:ext cx="4572000" cy="257175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2560532"/>
            <a:ext cx="4572000" cy="257175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64070" y="2568945"/>
            <a:ext cx="4572000" cy="257175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65178" y="627534"/>
            <a:ext cx="2018501" cy="953004"/>
            <a:chOff x="1067745" y="1956195"/>
            <a:chExt cx="2018501" cy="953004"/>
          </a:xfrm>
        </p:grpSpPr>
        <p:sp>
          <p:nvSpPr>
            <p:cNvPr id="4" name="TextBox 3"/>
            <p:cNvSpPr txBox="1"/>
            <p:nvPr/>
          </p:nvSpPr>
          <p:spPr>
            <a:xfrm>
              <a:off x="1924546" y="19561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3D63A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1</a:t>
              </a:r>
              <a:endParaRPr lang="ko-KR" altLang="en-US" sz="1600" dirty="0">
                <a:solidFill>
                  <a:srgbClr val="93D63A"/>
                </a:solidFill>
                <a:latin typeface="Open Sans ExtraBold" panose="020B0906030804020204" pitchFamily="34" charset="0"/>
                <a:ea typeface="SpoqaHanSans-Thin" panose="020B0200000000000000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37423" y="2263972"/>
              <a:ext cx="10791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smtClean="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rPr>
                <a:t>해외여행 시</a:t>
              </a:r>
              <a:endParaRPr lang="ko-KR" altLang="en-US" sz="1400" b="1" dirty="0">
                <a:solidFill>
                  <a:srgbClr val="93D63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67745" y="2632200"/>
              <a:ext cx="2018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소매치기</a:t>
              </a:r>
              <a:r>
                <a:rPr lang="en-US" altLang="ko-KR" sz="12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, </a:t>
              </a:r>
              <a:r>
                <a:rPr lang="ko-KR" altLang="en-US" sz="12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rPr>
                <a:t>여권분실 등의 상황</a:t>
              </a:r>
              <a:endParaRPr lang="en-US" altLang="ko-KR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60164" y="627534"/>
            <a:ext cx="1795684" cy="933840"/>
            <a:chOff x="1162324" y="1956195"/>
            <a:chExt cx="1795684" cy="933840"/>
          </a:xfrm>
        </p:grpSpPr>
        <p:sp>
          <p:nvSpPr>
            <p:cNvPr id="22" name="TextBox 21"/>
            <p:cNvSpPr txBox="1"/>
            <p:nvPr/>
          </p:nvSpPr>
          <p:spPr>
            <a:xfrm>
              <a:off x="1907714" y="19561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3D63A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</a:t>
              </a:r>
              <a:endParaRPr lang="ko-KR" altLang="en-US" sz="1600" dirty="0">
                <a:solidFill>
                  <a:srgbClr val="93D63A"/>
                </a:solidFill>
                <a:latin typeface="Open Sans ExtraBold" panose="020B0906030804020204" pitchFamily="34" charset="0"/>
                <a:ea typeface="SpoqaHanSans-Thin" panose="020B0200000000000000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4869" y="2263972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defRPr>
              </a:lvl1pPr>
            </a:lstStyle>
            <a:p>
              <a:r>
                <a:rPr lang="ko-KR" altLang="en-US" b="1"/>
                <a:t>긴급 </a:t>
              </a:r>
              <a:r>
                <a:rPr lang="ko-KR" altLang="en-US" b="1" smtClean="0"/>
                <a:t>비즈니스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62324" y="2613036"/>
              <a:ext cx="17956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defRPr>
              </a:lvl1pPr>
            </a:lstStyle>
            <a:p>
              <a:r>
                <a:rPr lang="ko-KR" altLang="en-US" smtClean="0"/>
                <a:t>해외업체와 긴급하게 회의</a:t>
              </a:r>
              <a:endParaRPr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566898" y="3219822"/>
            <a:ext cx="1438215" cy="1154672"/>
            <a:chOff x="1251290" y="1956195"/>
            <a:chExt cx="1438215" cy="1154672"/>
          </a:xfrm>
        </p:grpSpPr>
        <p:sp>
          <p:nvSpPr>
            <p:cNvPr id="26" name="TextBox 25"/>
            <p:cNvSpPr txBox="1"/>
            <p:nvPr/>
          </p:nvSpPr>
          <p:spPr>
            <a:xfrm>
              <a:off x="1817946" y="19561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3D63A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3</a:t>
              </a:r>
              <a:endParaRPr lang="ko-KR" altLang="en-US" sz="1600" dirty="0">
                <a:solidFill>
                  <a:srgbClr val="93D63A"/>
                </a:solidFill>
                <a:latin typeface="Open Sans ExtraBold" panose="020B0906030804020204" pitchFamily="34" charset="0"/>
                <a:ea typeface="SpoqaHanSans-Thin" panose="020B0200000000000000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46853" y="2263972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defRPr>
              </a:lvl1pPr>
            </a:lstStyle>
            <a:p>
              <a:r>
                <a:rPr lang="ko-KR" altLang="en-US" b="1" smtClean="0"/>
                <a:t>언택트 </a:t>
              </a:r>
              <a:r>
                <a:rPr lang="ko-KR" altLang="en-US" b="1"/>
                <a:t>시대</a:t>
              </a:r>
              <a:endParaRPr lang="ko-KR" alt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51290" y="2649202"/>
              <a:ext cx="1438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defRPr>
              </a:lvl1pPr>
            </a:lstStyle>
            <a:p>
              <a:r>
                <a:rPr lang="ko-KR" altLang="en-US" smtClean="0"/>
                <a:t>최근 코로나로 인해</a:t>
              </a:r>
              <a:endParaRPr lang="en-US" altLang="ko-KR" smtClean="0"/>
            </a:p>
            <a:p>
              <a:r>
                <a:rPr lang="en-US" altLang="ko-KR" smtClean="0"/>
                <a:t>‘</a:t>
              </a:r>
              <a:r>
                <a:rPr lang="ko-KR" altLang="en-US" smtClean="0"/>
                <a:t>언택트</a:t>
              </a:r>
              <a:r>
                <a:rPr lang="en-US" altLang="ko-KR" smtClean="0"/>
                <a:t>’ </a:t>
              </a:r>
              <a:r>
                <a:rPr lang="ko-KR" altLang="en-US" smtClean="0"/>
                <a:t>사업이 활발</a:t>
              </a:r>
              <a:endParaRPr lang="en-US" altLang="ko-KR" smtClean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620325" y="3236680"/>
            <a:ext cx="2475358" cy="953148"/>
            <a:chOff x="924276" y="1956195"/>
            <a:chExt cx="2475358" cy="953148"/>
          </a:xfrm>
        </p:grpSpPr>
        <p:sp>
          <p:nvSpPr>
            <p:cNvPr id="30" name="TextBox 29"/>
            <p:cNvSpPr txBox="1"/>
            <p:nvPr/>
          </p:nvSpPr>
          <p:spPr>
            <a:xfrm>
              <a:off x="2009505" y="19561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93D63A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4</a:t>
              </a:r>
              <a:endParaRPr lang="ko-KR" altLang="en-US" sz="1600" dirty="0">
                <a:solidFill>
                  <a:srgbClr val="93D63A"/>
                </a:solidFill>
                <a:latin typeface="Open Sans ExtraBold" panose="020B0906030804020204" pitchFamily="34" charset="0"/>
                <a:ea typeface="SpoqaHanSans-Thin" panose="020B0200000000000000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97296" y="2263972"/>
              <a:ext cx="529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rgbClr val="93D63A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ExtraBold" panose="020B0906030804020204" pitchFamily="34" charset="0"/>
                </a:defRPr>
              </a:lvl1pPr>
            </a:lstStyle>
            <a:p>
              <a:r>
                <a:rPr lang="ko-KR" altLang="en-US" b="1"/>
                <a:t>신용</a:t>
              </a:r>
              <a:endParaRPr lang="ko-KR" alt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24276" y="2632344"/>
              <a:ext cx="24753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 Light" panose="020B0306030504020204" pitchFamily="34" charset="0"/>
                </a:defRPr>
              </a:lvl1pPr>
            </a:lstStyle>
            <a:p>
              <a:r>
                <a:rPr lang="ko-KR" altLang="en-US" smtClean="0"/>
                <a:t>통역가들의 이력</a:t>
              </a:r>
              <a:r>
                <a:rPr lang="en-US" altLang="ko-KR" smtClean="0"/>
                <a:t>,</a:t>
              </a:r>
              <a:r>
                <a:rPr lang="ko-KR" altLang="en-US"/>
                <a:t> </a:t>
              </a:r>
              <a:r>
                <a:rPr lang="ko-KR" altLang="en-US" smtClean="0"/>
                <a:t>평점 등의 내역저장</a:t>
              </a:r>
              <a:endParaRPr lang="ko-KR" altLang="en-US" dirty="0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188476"/>
            <a:ext cx="4093926" cy="230425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3764" y="188476"/>
            <a:ext cx="4093926" cy="230425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7045" y="2608098"/>
            <a:ext cx="4093926" cy="230425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544" y="339502"/>
            <a:ext cx="6653539" cy="144016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6462" y="1735807"/>
            <a:ext cx="6226080" cy="80779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544" y="2735838"/>
            <a:ext cx="6134632" cy="80016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4"/>
          <a:srcRect t="32730"/>
          <a:stretch/>
        </p:blipFill>
        <p:spPr>
          <a:xfrm>
            <a:off x="2267744" y="3499773"/>
            <a:ext cx="5890770" cy="119958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520" y="339502"/>
            <a:ext cx="7140559" cy="160795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1255" y="1744982"/>
            <a:ext cx="7041490" cy="169940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552" y="3226668"/>
            <a:ext cx="7071973" cy="162320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0" y="-135904"/>
            <a:ext cx="9343900" cy="5461181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D0D0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3528" y="411510"/>
            <a:ext cx="7018628" cy="1516511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7624" y="1851670"/>
            <a:ext cx="7125317" cy="161558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9552" y="3367015"/>
            <a:ext cx="7224386" cy="153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3" grpId="0" animBg="1"/>
      <p:bldP spid="43" grpId="1" animBg="1"/>
      <p:bldP spid="54" grpId="0" animBg="1"/>
      <p:bldP spid="54" grpId="1" animBg="1"/>
      <p:bldP spid="69" grpId="0" animBg="1"/>
      <p:bldP spid="6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194</Words>
  <Application>Microsoft Office PowerPoint</Application>
  <PresentationFormat>화면 슬라이드 쇼(16:9)</PresentationFormat>
  <Paragraphs>92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맑은 고딕</vt:lpstr>
      <vt:lpstr>Arial</vt:lpstr>
      <vt:lpstr>나눔스퀘어 Bold</vt:lpstr>
      <vt:lpstr>SpoqaHanSans-Regular</vt:lpstr>
      <vt:lpstr>나눔스퀘어 ExtraBold</vt:lpstr>
      <vt:lpstr>Open Sans ExtraBold</vt:lpstr>
      <vt:lpstr>Open Sans Light</vt:lpstr>
      <vt:lpstr>Open Sans SemiBold</vt:lpstr>
      <vt:lpstr>SpoqaHanSans-Thin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multicampus</cp:lastModifiedBy>
  <cp:revision>440</cp:revision>
  <dcterms:created xsi:type="dcterms:W3CDTF">2019-10-11T01:24:22Z</dcterms:created>
  <dcterms:modified xsi:type="dcterms:W3CDTF">2020-09-24T14:05:22Z</dcterms:modified>
</cp:coreProperties>
</file>